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56" r:id="rId3"/>
    <p:sldId id="273" r:id="rId4"/>
    <p:sldId id="259" r:id="rId5"/>
    <p:sldId id="266" r:id="rId6"/>
    <p:sldId id="260" r:id="rId7"/>
    <p:sldId id="262" r:id="rId8"/>
    <p:sldId id="274" r:id="rId9"/>
    <p:sldId id="264" r:id="rId10"/>
    <p:sldId id="267" r:id="rId11"/>
    <p:sldId id="268" r:id="rId12"/>
    <p:sldId id="276" r:id="rId13"/>
    <p:sldId id="265" r:id="rId14"/>
    <p:sldId id="263" r:id="rId15"/>
    <p:sldId id="277" r:id="rId16"/>
    <p:sldId id="278" r:id="rId17"/>
    <p:sldId id="271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6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920"/>
    <a:srgbClr val="B43B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79" autoAdjust="0"/>
  </p:normalViewPr>
  <p:slideViewPr>
    <p:cSldViewPr snapToGrid="0" showGuides="1">
      <p:cViewPr>
        <p:scale>
          <a:sx n="50" d="100"/>
          <a:sy n="50" d="100"/>
        </p:scale>
        <p:origin x="464" y="80"/>
      </p:cViewPr>
      <p:guideLst>
        <p:guide orient="horz" pos="2183"/>
        <p:guide pos="3863"/>
        <p:guide orient="horz" pos="663"/>
      </p:guideLst>
    </p:cSldViewPr>
  </p:slideViewPr>
  <p:outlineViewPr>
    <p:cViewPr>
      <p:scale>
        <a:sx n="33" d="100"/>
        <a:sy n="33" d="100"/>
      </p:scale>
      <p:origin x="0" y="-40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355D9-60EC-4039-9B65-3DBDDE45826F}" type="datetimeFigureOut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25BA1-EF9A-4049-BFA7-D7DAD4CA2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867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연말입니다</a:t>
            </a:r>
            <a:r>
              <a:rPr lang="en-US" altLang="ko-KR" dirty="0" smtClean="0"/>
              <a:t>! </a:t>
            </a:r>
            <a:r>
              <a:rPr lang="ko-KR" altLang="en-US" dirty="0" smtClean="0"/>
              <a:t>모임 많습니다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25BA1-EF9A-4049-BFA7-D7DAD4CA2F8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88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결승선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25BA1-EF9A-4049-BFA7-D7DAD4CA2F8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48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Buyer != user</a:t>
            </a:r>
          </a:p>
          <a:p>
            <a:pPr marL="457200" indent="-457200">
              <a:buAutoNum type="arabicPeriod"/>
            </a:pPr>
            <a:r>
              <a:rPr lang="ko-KR" altLang="en-US" dirty="0" smtClean="0"/>
              <a:t>공개 모임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25BA1-EF9A-4049-BFA7-D7DAD4CA2F8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3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20254-F317-4995-B94C-D9A302E26E24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160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0040-B915-4B47-9141-E47C0F4B81B9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34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994CA-2E6C-4CC0-A11B-D08868B4FD75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0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10"/>
          <p:cNvSpPr>
            <a:spLocks noGrp="1"/>
          </p:cNvSpPr>
          <p:nvPr>
            <p:ph type="sldNum" sz="quarter" idx="2"/>
          </p:nvPr>
        </p:nvSpPr>
        <p:spPr>
          <a:xfrm>
            <a:off x="6893627" y="168424"/>
            <a:ext cx="4962373" cy="229447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한국정보화진흥원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 SW Welcomes Girls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Hackathon  </a:t>
            </a: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   </a:t>
            </a:r>
            <a:fld id="{86CB4B4D-7CA3-9044-876B-883B54F8677D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Shape 125"/>
          <p:cNvSpPr/>
          <p:nvPr userDrawn="1"/>
        </p:nvSpPr>
        <p:spPr>
          <a:xfrm>
            <a:off x="336000" y="560512"/>
            <a:ext cx="11520000" cy="0"/>
          </a:xfrm>
          <a:prstGeom prst="rect">
            <a:avLst/>
          </a:prstGeom>
          <a:solidFill>
            <a:srgbClr val="000000"/>
          </a:solidFill>
          <a:ln w="19050">
            <a:solidFill>
              <a:srgbClr val="85888D"/>
            </a:solidFill>
            <a:miter lim="400000"/>
          </a:ln>
        </p:spPr>
        <p:txBody>
          <a:bodyPr lIns="31888" tIns="31888" rIns="31888" bIns="31888" anchor="ctr"/>
          <a:lstStyle/>
          <a:p>
            <a:pPr>
              <a:defRPr sz="2400"/>
            </a:pPr>
            <a:endParaRPr sz="2400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35360" y="116632"/>
            <a:ext cx="8861538" cy="360000"/>
          </a:xfrm>
        </p:spPr>
        <p:txBody>
          <a:bodyPr>
            <a:normAutofit/>
          </a:bodyPr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639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10"/>
          <p:cNvSpPr>
            <a:spLocks noGrp="1"/>
          </p:cNvSpPr>
          <p:nvPr>
            <p:ph type="sldNum" sz="quarter" idx="2"/>
          </p:nvPr>
        </p:nvSpPr>
        <p:spPr>
          <a:xfrm>
            <a:off x="6893627" y="168424"/>
            <a:ext cx="4962373" cy="229447"/>
          </a:xfrm>
          <a:prstGeom prst="rect">
            <a:avLst/>
          </a:prstGeom>
        </p:spPr>
        <p:txBody>
          <a:bodyPr/>
          <a:lstStyle>
            <a:lvl1pPr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한국정보화진흥원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 SW Welcomes Girls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2016 Hackathon  </a:t>
            </a:r>
            <a:r>
              <a:rPr 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   </a:t>
            </a:r>
            <a:fld id="{86CB4B4D-7CA3-9044-876B-883B54F8677D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Shape 125"/>
          <p:cNvSpPr/>
          <p:nvPr userDrawn="1"/>
        </p:nvSpPr>
        <p:spPr>
          <a:xfrm>
            <a:off x="336000" y="560512"/>
            <a:ext cx="11520000" cy="0"/>
          </a:xfrm>
          <a:prstGeom prst="rect">
            <a:avLst/>
          </a:prstGeom>
          <a:solidFill>
            <a:srgbClr val="000000"/>
          </a:solidFill>
          <a:ln w="19050">
            <a:solidFill>
              <a:srgbClr val="85888D"/>
            </a:solidFill>
            <a:miter lim="400000"/>
          </a:ln>
        </p:spPr>
        <p:txBody>
          <a:bodyPr lIns="31888" tIns="31888" rIns="31888" bIns="31888" anchor="ctr"/>
          <a:lstStyle/>
          <a:p>
            <a:pPr>
              <a:defRPr sz="2400"/>
            </a:pPr>
            <a:endParaRPr sz="2400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35360" y="116632"/>
            <a:ext cx="8861538" cy="360000"/>
          </a:xfrm>
        </p:spPr>
        <p:txBody>
          <a:bodyPr>
            <a:normAutofit/>
          </a:bodyPr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80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22939" y="1194662"/>
            <a:ext cx="7746122" cy="602603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277" y="2270234"/>
            <a:ext cx="11322267" cy="3920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08F5-36D2-4D3B-A688-6A28FCF7AE3F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83567" y="6356350"/>
            <a:ext cx="2743200" cy="365125"/>
          </a:xfrm>
        </p:spPr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6215" y="262723"/>
            <a:ext cx="1266312" cy="3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94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FC5C2-9DEC-45EB-92DF-F43421BD6FAA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6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0412-5A67-421D-B516-F8BDF8AC71CB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34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C70CA-932A-428C-830D-6F64CB099BD9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8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0C9E-4241-4C72-A993-8C3558203259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49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339A-374C-4398-B8AA-DF7DD1C45956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517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CBC8-B5E1-4F8E-9078-781688A0C983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3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CEAE-D637-4FE5-A51A-D1202CC88E00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710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222939" y="1047522"/>
            <a:ext cx="7746122" cy="602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07277" y="1991619"/>
            <a:ext cx="11322267" cy="4198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FC248918-50A2-46AD-BE1A-76A1A540F107}" type="datetime1">
              <a:rPr lang="ko-KR" altLang="en-US" smtClean="0"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77C8BC7-DCC4-4114-8BC5-77959230FF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69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lang="ko-KR" altLang="en-US" sz="3200" b="1" kern="1200" dirty="0">
          <a:solidFill>
            <a:schemeClr val="bg1">
              <a:lumMod val="50000"/>
            </a:schemeClr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크리스마스트리문화축제 2013 거리풍경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1" b="-1"/>
          <a:stretch/>
        </p:blipFill>
        <p:spPr bwMode="auto">
          <a:xfrm>
            <a:off x="0" y="-24714"/>
            <a:ext cx="12192000" cy="68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0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5300" y="1194662"/>
            <a:ext cx="8661400" cy="602603"/>
          </a:xfrm>
        </p:spPr>
        <p:txBody>
          <a:bodyPr/>
          <a:lstStyle/>
          <a:p>
            <a:r>
              <a:rPr lang="ko-KR" altLang="en-US" dirty="0" smtClean="0"/>
              <a:t>모두가 늦지 </a:t>
            </a:r>
            <a:r>
              <a:rPr lang="ko-KR" altLang="en-US" dirty="0" smtClean="0"/>
              <a:t>않도록 시작 전 위치를 공유</a:t>
            </a:r>
            <a:r>
              <a:rPr lang="ko-KR" altLang="en-US" dirty="0" smtClean="0"/>
              <a:t>하자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10849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087119" y="524358"/>
            <a:ext cx="4017764" cy="593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>
                <a:solidFill>
                  <a:srgbClr val="FF5920"/>
                </a:solidFill>
              </a:rPr>
              <a:t>제공할 상품</a:t>
            </a:r>
            <a:r>
              <a:rPr lang="en-US" altLang="ko-KR" sz="1800" dirty="0">
                <a:solidFill>
                  <a:srgbClr val="FF5920"/>
                </a:solidFill>
              </a:rPr>
              <a:t>/</a:t>
            </a:r>
            <a:r>
              <a:rPr lang="ko-KR" altLang="en-US" sz="1800" dirty="0" smtClean="0">
                <a:solidFill>
                  <a:srgbClr val="FF5920"/>
                </a:solidFill>
              </a:rPr>
              <a:t>서비스 </a:t>
            </a:r>
            <a:r>
              <a:rPr lang="en-US" altLang="ko-KR" sz="1800" dirty="0" smtClean="0">
                <a:solidFill>
                  <a:srgbClr val="FF5920"/>
                </a:solidFill>
              </a:rPr>
              <a:t>: </a:t>
            </a:r>
            <a:r>
              <a:rPr lang="ko-KR" altLang="en-US" sz="1800" dirty="0" smtClean="0">
                <a:solidFill>
                  <a:srgbClr val="FF5920"/>
                </a:solidFill>
              </a:rPr>
              <a:t>핵심 기능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755667" y="3384040"/>
            <a:ext cx="8661400" cy="602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en-US" altLang="ko-KR" b="0" dirty="0" smtClean="0"/>
              <a:t>- DEMO </a:t>
            </a:r>
            <a:r>
              <a:rPr lang="ko-KR" altLang="en-US" b="0" dirty="0" smtClean="0"/>
              <a:t>서비스 시연 </a:t>
            </a:r>
            <a:r>
              <a:rPr lang="en-US" altLang="ko-KR" b="0" dirty="0" smtClean="0"/>
              <a:t>-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2390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늦지 않는다</a:t>
            </a:r>
            <a:r>
              <a:rPr lang="en-US" altLang="ko-KR" dirty="0" smtClean="0"/>
              <a:t>” &gt; “</a:t>
            </a:r>
            <a:r>
              <a:rPr lang="ko-KR" altLang="en-US" dirty="0" smtClean="0"/>
              <a:t>일찍 온다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의 발상 전환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15548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937154" y="502215"/>
            <a:ext cx="4317694" cy="637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사용자 경험 </a:t>
            </a:r>
            <a:r>
              <a:rPr lang="en-US" altLang="ko-KR" sz="1800" dirty="0" smtClean="0">
                <a:solidFill>
                  <a:srgbClr val="FF5920"/>
                </a:solidFill>
              </a:rPr>
              <a:t>: </a:t>
            </a:r>
            <a:r>
              <a:rPr lang="ko-KR" altLang="en-US" sz="1800" dirty="0" smtClean="0">
                <a:solidFill>
                  <a:srgbClr val="FF5920"/>
                </a:solidFill>
              </a:rPr>
              <a:t>친숙하고 재미있는 </a:t>
            </a:r>
            <a:r>
              <a:rPr lang="en-US" altLang="ko-KR" sz="1800" dirty="0" smtClean="0">
                <a:solidFill>
                  <a:srgbClr val="FF5920"/>
                </a:solidFill>
              </a:rPr>
              <a:t>UI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79615" y="1939857"/>
            <a:ext cx="10232771" cy="4273896"/>
            <a:chOff x="773099" y="1939857"/>
            <a:chExt cx="10232771" cy="42738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99" y="1939859"/>
              <a:ext cx="2404066" cy="427389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67" y="1939857"/>
              <a:ext cx="2404066" cy="427389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805" y="1939857"/>
              <a:ext cx="2404065" cy="427389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236" y="1939857"/>
              <a:ext cx="2404066" cy="4273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6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5300" y="1194662"/>
            <a:ext cx="8661400" cy="909814"/>
          </a:xfrm>
        </p:spPr>
        <p:txBody>
          <a:bodyPr/>
          <a:lstStyle/>
          <a:p>
            <a:r>
              <a:rPr lang="ko-KR" altLang="en-US" dirty="0"/>
              <a:t>늦게 온 사람은 덜 </a:t>
            </a:r>
            <a:r>
              <a:rPr lang="ko-KR" altLang="en-US" dirty="0" smtClean="0"/>
              <a:t>미안하게</a:t>
            </a:r>
            <a:r>
              <a:rPr lang="en-US" altLang="ko-KR" dirty="0" smtClean="0"/>
              <a:t>,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일찍 온 사람은 춥지 않게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10849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087119" y="524358"/>
            <a:ext cx="4017764" cy="593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>
                <a:solidFill>
                  <a:srgbClr val="FF5920"/>
                </a:solidFill>
              </a:rPr>
              <a:t>제공할 상품</a:t>
            </a:r>
            <a:r>
              <a:rPr lang="en-US" altLang="ko-KR" sz="1800" dirty="0">
                <a:solidFill>
                  <a:srgbClr val="FF5920"/>
                </a:solidFill>
              </a:rPr>
              <a:t>/</a:t>
            </a:r>
            <a:r>
              <a:rPr lang="ko-KR" altLang="en-US" sz="1800" dirty="0" smtClean="0">
                <a:solidFill>
                  <a:srgbClr val="FF5920"/>
                </a:solidFill>
              </a:rPr>
              <a:t>서비스 </a:t>
            </a:r>
            <a:r>
              <a:rPr lang="en-US" altLang="ko-KR" sz="1800" dirty="0" smtClean="0">
                <a:solidFill>
                  <a:srgbClr val="FF5920"/>
                </a:solidFill>
              </a:rPr>
              <a:t>: </a:t>
            </a:r>
            <a:r>
              <a:rPr lang="ko-KR" altLang="en-US" sz="1800" dirty="0" smtClean="0">
                <a:solidFill>
                  <a:srgbClr val="FF5920"/>
                </a:solidFill>
              </a:rPr>
              <a:t>부가</a:t>
            </a:r>
            <a:r>
              <a:rPr lang="ko-KR" altLang="en-US" sz="1800" dirty="0" smtClean="0">
                <a:solidFill>
                  <a:srgbClr val="FF5920"/>
                </a:solidFill>
              </a:rPr>
              <a:t> 기능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34" y="2181539"/>
            <a:ext cx="2127360" cy="37819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622" y="2181538"/>
            <a:ext cx="2127362" cy="378197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265928" y="2181538"/>
            <a:ext cx="2127360" cy="3781975"/>
            <a:chOff x="5170906" y="2301325"/>
            <a:chExt cx="2127360" cy="378197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b="87251"/>
            <a:stretch/>
          </p:blipFill>
          <p:spPr>
            <a:xfrm>
              <a:off x="5170906" y="2301325"/>
              <a:ext cx="2127360" cy="48331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33"/>
            <a:stretch/>
          </p:blipFill>
          <p:spPr>
            <a:xfrm>
              <a:off x="5170906" y="2894767"/>
              <a:ext cx="2127360" cy="3188533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08" y="2181538"/>
            <a:ext cx="2108792" cy="37489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88162" y="6075144"/>
            <a:ext cx="169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들어가 있을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까페정보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3508" y="617226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자수해서 광명 찾기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9857" y="6078319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늦은 사람이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기프티콘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쏘기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35487" y="603318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지각 전적 공개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94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9300" y="1194662"/>
            <a:ext cx="8153400" cy="602603"/>
          </a:xfrm>
        </p:spPr>
        <p:txBody>
          <a:bodyPr/>
          <a:lstStyle/>
          <a:p>
            <a:r>
              <a:rPr lang="ko-KR" altLang="en-US" dirty="0" smtClean="0"/>
              <a:t>모임을 제 시간에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원활하게 진행할 수 있도록</a:t>
            </a:r>
            <a:r>
              <a:rPr lang="en-US" altLang="ko-KR" dirty="0" smtClean="0"/>
              <a:t>!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10849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011828" y="513241"/>
            <a:ext cx="4168346" cy="615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고객</a:t>
            </a:r>
            <a:r>
              <a:rPr lang="en-US" altLang="ko-KR" sz="1800" dirty="0" smtClean="0">
                <a:solidFill>
                  <a:srgbClr val="FF5920"/>
                </a:solidFill>
              </a:rPr>
              <a:t>/</a:t>
            </a:r>
            <a:r>
              <a:rPr lang="ko-KR" altLang="en-US" sz="1800" dirty="0" smtClean="0">
                <a:solidFill>
                  <a:srgbClr val="FF5920"/>
                </a:solidFill>
              </a:rPr>
              <a:t>대상에게 제공할 가치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42048" r="51701" b="46112"/>
          <a:stretch/>
        </p:blipFill>
        <p:spPr>
          <a:xfrm>
            <a:off x="4952379" y="2188712"/>
            <a:ext cx="2387601" cy="23850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5" t="42111" r="3283" b="46112"/>
          <a:stretch/>
        </p:blipFill>
        <p:spPr>
          <a:xfrm>
            <a:off x="8684683" y="2195062"/>
            <a:ext cx="2400301" cy="23232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41986" r="75574" b="46112"/>
          <a:stretch/>
        </p:blipFill>
        <p:spPr>
          <a:xfrm>
            <a:off x="1232777" y="2182362"/>
            <a:ext cx="2374900" cy="239778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360653" y="2308980"/>
            <a:ext cx="2144548" cy="2144546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12" name="타원 11"/>
          <p:cNvSpPr/>
          <p:nvPr/>
        </p:nvSpPr>
        <p:spPr>
          <a:xfrm>
            <a:off x="5073904" y="2286876"/>
            <a:ext cx="2165095" cy="2165093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dirty="0"/>
          </a:p>
        </p:txBody>
      </p:sp>
      <p:sp>
        <p:nvSpPr>
          <p:cNvPr id="13" name="타원 12"/>
          <p:cNvSpPr/>
          <p:nvPr/>
        </p:nvSpPr>
        <p:spPr>
          <a:xfrm>
            <a:off x="8787155" y="2264772"/>
            <a:ext cx="2165095" cy="2165093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40326" y="4753685"/>
            <a:ext cx="3671198" cy="774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참석자 위치 정보를 보고</a:t>
            </a:r>
            <a:endParaRPr lang="en-US" altLang="ko-KR" sz="2000" dirty="0" smtClean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 smtClean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대략의 </a:t>
            </a:r>
            <a:r>
              <a:rPr lang="ko-KR" altLang="en-US" sz="20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모임 시작 시간 설정 </a:t>
            </a:r>
            <a:r>
              <a:rPr lang="ko-KR" altLang="en-US" sz="2000" dirty="0" smtClean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74117" y="4956304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자투리 시간 활용 가능</a:t>
            </a:r>
            <a:endParaRPr lang="ko-KR" altLang="en-US" sz="20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37908" y="4956304"/>
            <a:ext cx="120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경각심</a:t>
            </a:r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(!)</a:t>
            </a:r>
            <a:endParaRPr lang="ko-KR" altLang="en-US" sz="20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33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강제성이 있는 모임부터 단계별로 접근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15548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37154" y="502215"/>
            <a:ext cx="4317694" cy="637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마케팅 </a:t>
            </a:r>
            <a:r>
              <a:rPr lang="en-US" altLang="ko-KR" sz="1800" dirty="0" smtClean="0">
                <a:solidFill>
                  <a:srgbClr val="FF5920"/>
                </a:solidFill>
              </a:rPr>
              <a:t>: </a:t>
            </a:r>
            <a:r>
              <a:rPr lang="ko-KR" altLang="en-US" sz="1800" dirty="0" smtClean="0">
                <a:solidFill>
                  <a:srgbClr val="FF5920"/>
                </a:solidFill>
              </a:rPr>
              <a:t>단계별 사용자 유입 방안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355726" y="1797265"/>
            <a:ext cx="9553574" cy="3920358"/>
          </a:xfrm>
          <a:prstGeom prst="rightArrow">
            <a:avLst/>
          </a:prstGeom>
          <a:solidFill>
            <a:srgbClr val="FF592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627353" y="2664580"/>
            <a:ext cx="2144548" cy="2144546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2174483" y="3524487"/>
            <a:ext cx="105028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610304" y="2489200"/>
            <a:ext cx="2495308" cy="2495306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4524901" y="3063848"/>
            <a:ext cx="2666114" cy="1290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항상 늦는 사람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기다리는 사람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정해져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사모임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66815" y="2348370"/>
            <a:ext cx="2776968" cy="2776966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940679" y="3238558"/>
            <a:ext cx="2406428" cy="885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공개 모임</a:t>
            </a:r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포럼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워크샵 등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03343" y="5331829"/>
            <a:ext cx="24929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온오프믹스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집밥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모임 플랫폼과의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87980" y="5324761"/>
            <a:ext cx="19399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연동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진입장벽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낮추기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27977" y="5331829"/>
            <a:ext cx="31951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대학 스터디 구인 게시판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스터디서치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소모임 등 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 플랫폼을 통한 홍보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부가 기능을 통한 수익 창출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15548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937154" y="502215"/>
            <a:ext cx="4317694" cy="637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비즈니스 모델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39" y="2104476"/>
            <a:ext cx="2267330" cy="4030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2729" y="5719498"/>
            <a:ext cx="2252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벌금 제도에 이용할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적립금 활용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6"/>
          <a:stretch/>
        </p:blipFill>
        <p:spPr>
          <a:xfrm>
            <a:off x="6723834" y="2104476"/>
            <a:ext cx="2127360" cy="34962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50568" y="5719498"/>
            <a:ext cx="2348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노브랜드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까페 연계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쿠폰 제공 등</a:t>
            </a:r>
            <a:r>
              <a:rPr lang="en-US" altLang="ko-KR" sz="200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86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7839" y="3940499"/>
            <a:ext cx="7746122" cy="602603"/>
          </a:xfrm>
        </p:spPr>
        <p:txBody>
          <a:bodyPr/>
          <a:lstStyle/>
          <a:p>
            <a:r>
              <a:rPr lang="ko-KR" altLang="en-US" dirty="0" smtClean="0"/>
              <a:t>감사합니다 </a:t>
            </a:r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15548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772053" y="3357690"/>
            <a:ext cx="4317694" cy="637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모두가 일찍 오는 그날까지 </a:t>
            </a:r>
            <a:r>
              <a:rPr lang="en-US" altLang="ko-KR" sz="1800" dirty="0" smtClean="0">
                <a:solidFill>
                  <a:srgbClr val="FF5920"/>
                </a:solidFill>
              </a:rPr>
              <a:t>!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638270" y="115085"/>
            <a:ext cx="2377774" cy="71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1354487"/>
            <a:ext cx="2833687" cy="23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팀원 소개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07277" y="2667000"/>
            <a:ext cx="11322267" cy="3523592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ko-KR" altLang="en-US" dirty="0"/>
              <a:t>개발자 </a:t>
            </a:r>
            <a:r>
              <a:rPr lang="en-US" altLang="ko-KR" dirty="0"/>
              <a:t>: </a:t>
            </a:r>
            <a:r>
              <a:rPr lang="ko-KR" altLang="en-US" dirty="0" err="1"/>
              <a:t>채상아</a:t>
            </a:r>
            <a:r>
              <a:rPr lang="en-US" altLang="ko-KR" dirty="0"/>
              <a:t>, </a:t>
            </a:r>
            <a:r>
              <a:rPr lang="ko-KR" altLang="en-US" dirty="0" err="1"/>
              <a:t>손</a:t>
            </a:r>
            <a:r>
              <a:rPr lang="ko-KR" altLang="en-US" dirty="0" err="1" smtClean="0"/>
              <a:t>아진</a:t>
            </a:r>
            <a:r>
              <a:rPr lang="en-US" altLang="ko-KR" dirty="0"/>
              <a:t>, </a:t>
            </a:r>
            <a:r>
              <a:rPr lang="ko-KR" altLang="en-US" dirty="0" smtClean="0"/>
              <a:t>박유진</a:t>
            </a:r>
            <a:endParaRPr lang="en-US" altLang="ko-KR" dirty="0" smtClean="0"/>
          </a:p>
          <a:p>
            <a:pPr algn="ctr">
              <a:lnSpc>
                <a:spcPct val="200000"/>
              </a:lnSpc>
            </a:pPr>
            <a:r>
              <a:rPr lang="ko-KR" altLang="en-US" dirty="0"/>
              <a:t>디자이너 </a:t>
            </a:r>
            <a:r>
              <a:rPr lang="en-US" altLang="ko-KR" dirty="0"/>
              <a:t>: </a:t>
            </a:r>
            <a:r>
              <a:rPr lang="ko-KR" altLang="en-US" dirty="0" err="1"/>
              <a:t>송민경</a:t>
            </a:r>
            <a:endParaRPr lang="ko-KR" altLang="en-US" dirty="0"/>
          </a:p>
          <a:p>
            <a:pPr algn="ctr">
              <a:lnSpc>
                <a:spcPct val="200000"/>
              </a:lnSpc>
            </a:pPr>
            <a:r>
              <a:rPr lang="ko-KR" altLang="en-US" dirty="0"/>
              <a:t>기획자</a:t>
            </a:r>
            <a:r>
              <a:rPr lang="en-US" altLang="ko-KR" dirty="0"/>
              <a:t>(</a:t>
            </a:r>
            <a:r>
              <a:rPr lang="ko-KR" altLang="en-US" dirty="0"/>
              <a:t>와 지원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임은경</a:t>
            </a:r>
          </a:p>
          <a:p>
            <a:pPr algn="ctr">
              <a:lnSpc>
                <a:spcPct val="200000"/>
              </a:lnSpc>
            </a:pPr>
            <a:endParaRPr lang="ko-KR" altLang="en-US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86CB4B4D-7CA3-9044-876B-883B54F8677D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17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937154" y="502215"/>
            <a:ext cx="4317694" cy="637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err="1">
                <a:solidFill>
                  <a:srgbClr val="FF5920"/>
                </a:solidFill>
              </a:rPr>
              <a:t>해커톤에</a:t>
            </a:r>
            <a:r>
              <a:rPr lang="ko-KR" altLang="en-US" sz="1800" dirty="0">
                <a:solidFill>
                  <a:srgbClr val="FF5920"/>
                </a:solidFill>
              </a:rPr>
              <a:t> 참여한 팀원 소개</a:t>
            </a:r>
            <a:r>
              <a:rPr lang="en-US" altLang="ko-KR" sz="1800" dirty="0">
                <a:solidFill>
                  <a:srgbClr val="FF5920"/>
                </a:solidFill>
              </a:rPr>
              <a:t>, </a:t>
            </a:r>
            <a:r>
              <a:rPr lang="ko-KR" altLang="en-US" sz="1800" dirty="0">
                <a:solidFill>
                  <a:srgbClr val="FF5920"/>
                </a:solidFill>
              </a:rPr>
              <a:t>주요 역할 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638270" y="115085"/>
            <a:ext cx="2377774" cy="71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61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574848" y="1194662"/>
            <a:ext cx="9042304" cy="60260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“SW Welcomes Girls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 </a:t>
            </a:r>
            <a:r>
              <a:rPr lang="en-US" altLang="ko-KR" dirty="0" smtClean="0"/>
              <a:t>Hackathon </a:t>
            </a:r>
            <a:r>
              <a:rPr lang="ko-KR" altLang="en-US" dirty="0" smtClean="0"/>
              <a:t>을 말하다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44600" y="2270234"/>
            <a:ext cx="10484944" cy="392035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좋았던 점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여자들끼리 해서 그런지</a:t>
            </a:r>
            <a:r>
              <a:rPr lang="en-US" altLang="ko-KR" dirty="0"/>
              <a:t>, </a:t>
            </a:r>
            <a:r>
              <a:rPr lang="ko-KR" altLang="en-US" dirty="0"/>
              <a:t>화목한 분위기 가운데서 협업할 수 있어서 좋았어요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간식도 많이 주시고 식사도 챙겨주셔서 집중할 수 있었어요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개선했으면 하는 점 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주말이라 그런지 화장실 청소가 안 되어 있어요</a:t>
            </a:r>
            <a:r>
              <a:rPr lang="en-US" altLang="ko-KR" dirty="0"/>
              <a:t>^_</a:t>
            </a:r>
            <a:r>
              <a:rPr lang="ko-KR" altLang="en-US" dirty="0" err="1"/>
              <a:t>ㅠ</a:t>
            </a:r>
            <a:endParaRPr lang="ko-KR" altLang="en-US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팀별로</a:t>
            </a:r>
            <a:r>
              <a:rPr lang="ko-KR" altLang="en-US" dirty="0"/>
              <a:t> 공간을 분리해주면 좋을 것 같아요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대회에 바라는 점 </a:t>
            </a:r>
            <a:r>
              <a:rPr lang="en-US" altLang="ko-KR" dirty="0"/>
              <a:t>: 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아침도 줬으면 좋겠어요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86CB4B4D-7CA3-9044-876B-883B54F8677D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/>
              <a:t>18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997677" y="215842"/>
            <a:ext cx="8196648" cy="1210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>
                <a:solidFill>
                  <a:srgbClr val="FF5920"/>
                </a:solidFill>
              </a:rPr>
              <a:t>본 행사에 참여하면서 좋았던 점</a:t>
            </a:r>
            <a:r>
              <a:rPr lang="en-US" altLang="ko-KR" sz="1800" dirty="0">
                <a:solidFill>
                  <a:srgbClr val="FF5920"/>
                </a:solidFill>
              </a:rPr>
              <a:t>, </a:t>
            </a:r>
            <a:r>
              <a:rPr lang="ko-KR" altLang="en-US" sz="1800" dirty="0">
                <a:solidFill>
                  <a:srgbClr val="FF5920"/>
                </a:solidFill>
              </a:rPr>
              <a:t>개선했으면 하는 점</a:t>
            </a:r>
            <a:r>
              <a:rPr lang="en-US" altLang="ko-KR" sz="1800" dirty="0">
                <a:solidFill>
                  <a:srgbClr val="FF5920"/>
                </a:solidFill>
              </a:rPr>
              <a:t>, </a:t>
            </a:r>
            <a:r>
              <a:rPr lang="ko-KR" altLang="en-US" sz="1800" dirty="0">
                <a:solidFill>
                  <a:srgbClr val="FF5920"/>
                </a:solidFill>
              </a:rPr>
              <a:t>다음 대회에 바라는 </a:t>
            </a:r>
            <a:r>
              <a:rPr lang="ko-KR" altLang="en-US" sz="1800" dirty="0" smtClean="0">
                <a:solidFill>
                  <a:srgbClr val="FF5920"/>
                </a:solidFill>
              </a:rPr>
              <a:t>점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56800" y="115085"/>
            <a:ext cx="2059244" cy="71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67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940011" y="3740156"/>
            <a:ext cx="8311978" cy="602603"/>
          </a:xfrm>
        </p:spPr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바람직한 모임 문화를 위한 위치 공유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8201" b="39758"/>
          <a:stretch/>
        </p:blipFill>
        <p:spPr>
          <a:xfrm>
            <a:off x="2524125" y="1898950"/>
            <a:ext cx="7143750" cy="1530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638270" y="115085"/>
            <a:ext cx="2377774" cy="71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4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9638270" y="115085"/>
            <a:ext cx="2377774" cy="71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이야기의 흐름</a:t>
            </a:r>
            <a:endParaRPr lang="ko-KR" altLang="en-US" dirty="0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928452" y="2718489"/>
            <a:ext cx="2607282" cy="2607282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1290969" y="3791298"/>
            <a:ext cx="18822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문제가 뭐지</a:t>
            </a:r>
            <a:r>
              <a:rPr lang="en-US" altLang="ko-KR" sz="2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400" dirty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10611" y="3791298"/>
            <a:ext cx="217078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뭘로 해결하지</a:t>
            </a:r>
            <a:r>
              <a:rPr lang="en-US" altLang="ko-KR" sz="2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400" dirty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89649" y="3791298"/>
            <a:ext cx="245932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어떻게 해결하지</a:t>
            </a:r>
            <a:r>
              <a:rPr lang="en-US" altLang="ko-KR" sz="2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400" dirty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722062" y="2718489"/>
            <a:ext cx="2607282" cy="2607282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13" name="타원 12"/>
          <p:cNvSpPr/>
          <p:nvPr/>
        </p:nvSpPr>
        <p:spPr>
          <a:xfrm>
            <a:off x="8515672" y="2718489"/>
            <a:ext cx="2607282" cy="2607282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3824283" y="3514299"/>
            <a:ext cx="6222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smtClean="0">
                <a:solidFill>
                  <a:srgbClr val="B43B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6000" dirty="0">
              <a:solidFill>
                <a:srgbClr val="B43B1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66"/>
          <a:stretch/>
        </p:blipFill>
        <p:spPr>
          <a:xfrm>
            <a:off x="8726830" y="7051718"/>
            <a:ext cx="3857625" cy="9761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19232" y="3514298"/>
            <a:ext cx="62228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smtClean="0">
                <a:solidFill>
                  <a:srgbClr val="B43B1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sz="6000" dirty="0">
              <a:solidFill>
                <a:srgbClr val="B43B1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6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낭비 </a:t>
            </a:r>
            <a:r>
              <a:rPr lang="en-US" altLang="ko-KR" dirty="0"/>
              <a:t>= </a:t>
            </a:r>
            <a:r>
              <a:rPr lang="ko-KR" altLang="en-US" dirty="0"/>
              <a:t>국가적 손해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ko-KR" altLang="en-US" baseline="0" dirty="0" smtClean="0"/>
              <a:t>가장 모임이 활발할 것으로 추정되는 </a:t>
            </a:r>
            <a:r>
              <a:rPr lang="en-US" altLang="ko-KR" baseline="0" dirty="0" smtClean="0"/>
              <a:t>20~60</a:t>
            </a:r>
            <a:r>
              <a:rPr lang="ko-KR" altLang="en-US" baseline="0" dirty="0" smtClean="0"/>
              <a:t>대</a:t>
            </a:r>
            <a:r>
              <a:rPr lang="ko-KR" altLang="en-US" dirty="0" smtClean="0"/>
              <a:t> 중</a:t>
            </a:r>
            <a:endParaRPr lang="en-US" altLang="ko-KR" baseline="0" dirty="0" smtClean="0"/>
          </a:p>
          <a:p>
            <a:pPr algn="ctr"/>
            <a:r>
              <a:rPr lang="ko-KR" altLang="en-US" dirty="0" smtClean="0"/>
              <a:t>딱 </a:t>
            </a:r>
            <a:r>
              <a:rPr lang="en-US" altLang="ko-KR" dirty="0" smtClean="0"/>
              <a:t>50%</a:t>
            </a:r>
            <a:r>
              <a:rPr lang="ko-KR" altLang="en-US" dirty="0" smtClean="0"/>
              <a:t>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일주일에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번씩 모임을 한다고 하면</a:t>
            </a:r>
            <a:endParaRPr lang="en-US" altLang="ko-KR" dirty="0" smtClean="0"/>
          </a:p>
          <a:p>
            <a:pPr algn="ctr"/>
            <a:r>
              <a:rPr lang="ko-KR" altLang="en-US" baseline="0" dirty="0" smtClean="0"/>
              <a:t>딱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분씩만</a:t>
            </a:r>
            <a:r>
              <a:rPr lang="ko-KR" altLang="en-US" dirty="0" smtClean="0"/>
              <a:t> 늦더라도</a:t>
            </a:r>
            <a:endParaRPr lang="en-US" altLang="ko-KR" dirty="0" smtClean="0"/>
          </a:p>
          <a:p>
            <a:pPr algn="ctr"/>
            <a:endParaRPr lang="en-US" altLang="ko-KR" baseline="0" dirty="0"/>
          </a:p>
          <a:p>
            <a:pPr algn="ctr"/>
            <a:r>
              <a:rPr lang="en-US" altLang="ko-KR" baseline="0" dirty="0" smtClean="0"/>
              <a:t>303,003,880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= 57</a:t>
            </a:r>
            <a:r>
              <a:rPr lang="ko-KR" altLang="en-US" baseline="0" dirty="0" smtClean="0"/>
              <a:t>년</a:t>
            </a:r>
            <a:r>
              <a:rPr lang="en-US" altLang="ko-KR" baseline="0" dirty="0" smtClean="0"/>
              <a:t>!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b="1" baseline="0" dirty="0" smtClean="0"/>
              <a:t>한 사람의 일생을 지각 때문에 날리고 있습니다</a:t>
            </a:r>
            <a:r>
              <a:rPr lang="en-US" altLang="ko-KR" b="1" baseline="0" dirty="0" smtClean="0"/>
              <a:t>!</a:t>
            </a: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01824" y="6027693"/>
            <a:ext cx="3122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 err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인구총조사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통계청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(2015)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0617201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4552827" y="593122"/>
            <a:ext cx="3086347" cy="455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문제 발견 </a:t>
            </a:r>
            <a:r>
              <a:rPr lang="en-US" altLang="ko-KR" sz="1800" dirty="0" smtClean="0">
                <a:solidFill>
                  <a:srgbClr val="FF5920"/>
                </a:solidFill>
              </a:rPr>
              <a:t>: </a:t>
            </a:r>
            <a:r>
              <a:rPr lang="ko-KR" altLang="en-US" sz="1800" dirty="0" smtClean="0">
                <a:solidFill>
                  <a:srgbClr val="FF5920"/>
                </a:solidFill>
              </a:rPr>
              <a:t>경제적 가치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분위기는 어쩔 건데</a:t>
            </a:r>
            <a:r>
              <a:rPr lang="en-US" altLang="ko-KR" dirty="0" smtClean="0"/>
              <a:t>. . . 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200000"/>
              </a:lnSpc>
            </a:pPr>
            <a:r>
              <a:rPr lang="ko-KR" altLang="en-US" dirty="0" smtClean="0"/>
              <a:t>일찍 온 사람은 땅만 보고</a:t>
            </a:r>
            <a:endParaRPr lang="en-US" altLang="ko-KR" dirty="0" smtClean="0"/>
          </a:p>
          <a:p>
            <a:pPr algn="ctr">
              <a:lnSpc>
                <a:spcPct val="200000"/>
              </a:lnSpc>
            </a:pPr>
            <a:r>
              <a:rPr lang="ko-KR" altLang="en-US" dirty="0" smtClean="0"/>
              <a:t>늦게</a:t>
            </a:r>
            <a:r>
              <a:rPr lang="ko-KR" altLang="en-US" baseline="0" dirty="0" smtClean="0"/>
              <a:t> 온 사람은 눈치 보고</a:t>
            </a:r>
            <a:endParaRPr lang="en-US" altLang="ko-KR" baseline="0" dirty="0" smtClean="0"/>
          </a:p>
          <a:p>
            <a:pPr algn="ctr">
              <a:lnSpc>
                <a:spcPct val="200000"/>
              </a:lnSpc>
            </a:pPr>
            <a:r>
              <a:rPr lang="ko-KR" altLang="en-US" baseline="0" dirty="0" smtClean="0"/>
              <a:t>죄 없는 주최자는 </a:t>
            </a:r>
            <a:r>
              <a:rPr lang="ko-KR" altLang="en-US" baseline="0" dirty="0" smtClean="0"/>
              <a:t>시계만 보고</a:t>
            </a:r>
            <a:endParaRPr lang="en-US" altLang="ko-KR" baseline="0" dirty="0" smtClean="0"/>
          </a:p>
          <a:p>
            <a:pPr algn="ctr">
              <a:lnSpc>
                <a:spcPct val="200000"/>
              </a:lnSpc>
            </a:pPr>
            <a:r>
              <a:rPr lang="en-US" altLang="ko-KR" sz="2800" b="1" dirty="0" smtClean="0"/>
              <a:t>“</a:t>
            </a:r>
            <a:r>
              <a:rPr lang="ko-KR" altLang="en-US" sz="2800" b="1" dirty="0" smtClean="0"/>
              <a:t>하</a:t>
            </a:r>
            <a:r>
              <a:rPr lang="en-US" altLang="ko-KR" sz="2800" b="1" dirty="0" smtClean="0"/>
              <a:t>… </a:t>
            </a:r>
            <a:r>
              <a:rPr lang="ko-KR" altLang="en-US" sz="2800" b="1" dirty="0" smtClean="0"/>
              <a:t>언제 시작해</a:t>
            </a:r>
            <a:r>
              <a:rPr lang="en-US" altLang="ko-KR" sz="2800" b="1" dirty="0" smtClean="0"/>
              <a:t>…”</a:t>
            </a:r>
            <a:endParaRPr lang="en-US" altLang="ko-KR" sz="2800" b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0617201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552827" y="593122"/>
            <a:ext cx="3086347" cy="455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문제 발견 </a:t>
            </a:r>
            <a:r>
              <a:rPr lang="en-US" altLang="ko-KR" sz="1800" dirty="0" smtClean="0">
                <a:solidFill>
                  <a:srgbClr val="FF5920"/>
                </a:solidFill>
              </a:rPr>
              <a:t>: </a:t>
            </a:r>
            <a:r>
              <a:rPr lang="ko-KR" altLang="en-US" sz="1800" dirty="0" smtClean="0">
                <a:solidFill>
                  <a:srgbClr val="FF5920"/>
                </a:solidFill>
              </a:rPr>
              <a:t>비경제적 가치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그렇다면 왜 늦는가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2052" name="Picture 4" descr="http://simsimhe.com/_image/011brain/image.html?t1=&amp;t2=&amp;t3=&amp;t4=&amp;t5=&amp;t6=&amp;t7=&amp;t8=&amp;t9=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7" b="87174" l="7727" r="94091">
                        <a14:foregroundMark x1="20455" y1="15435" x2="16364" y2="72391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t="1945" r="5283" b="10912"/>
          <a:stretch/>
        </p:blipFill>
        <p:spPr bwMode="auto">
          <a:xfrm>
            <a:off x="3608171" y="2140885"/>
            <a:ext cx="4192494" cy="416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10617201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4552827" y="593122"/>
            <a:ext cx="3086347" cy="455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문제의 원인 추적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98647" y="6027693"/>
            <a:ext cx="6526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‘예배시간에 지각하게 되는 이유는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?’(N=1,785), </a:t>
            </a:r>
            <a:r>
              <a:rPr lang="ko-KR" altLang="en-US" sz="1600" dirty="0" err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갓피플닷컴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(2005)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66"/>
          <a:stretch/>
        </p:blipFill>
        <p:spPr>
          <a:xfrm>
            <a:off x="8098753" y="6988088"/>
            <a:ext cx="3857625" cy="9761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60547" y="3363913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59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조금만 더</a:t>
            </a:r>
            <a:r>
              <a:rPr lang="en-US" altLang="ko-KR" sz="2000" dirty="0" smtClean="0">
                <a:solidFill>
                  <a:srgbClr val="FF59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</a:t>
            </a:r>
            <a:endParaRPr lang="ko-KR" altLang="en-US" sz="2000" dirty="0">
              <a:solidFill>
                <a:srgbClr val="FF592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 rot="1095063">
            <a:off x="5459143" y="2710656"/>
            <a:ext cx="146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딱 맞게 나가야지</a:t>
            </a:r>
            <a:endParaRPr lang="ko-KR" altLang="en-US" sz="1400" dirty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1095063">
            <a:off x="6687601" y="3519454"/>
            <a:ext cx="787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침대</a:t>
            </a:r>
            <a:r>
              <a:rPr lang="en-US" altLang="ko-KR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,.</a:t>
            </a:r>
          </a:p>
          <a:p>
            <a:r>
              <a:rPr lang="ko-KR" altLang="en-US" sz="1400" dirty="0" err="1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좋당</a:t>
            </a:r>
            <a:r>
              <a:rPr lang="en-US" altLang="ko-KR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....</a:t>
            </a:r>
            <a:endParaRPr lang="ko-KR" altLang="en-US" sz="1400" dirty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219759">
            <a:off x="5476337" y="4161365"/>
            <a:ext cx="962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빨리 가야</a:t>
            </a:r>
            <a:endParaRPr lang="en-US" altLang="ko-KR" sz="1400" dirty="0" smtClean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되는데</a:t>
            </a:r>
            <a:r>
              <a:rPr lang="en-US" altLang="ko-KR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</p:txBody>
      </p:sp>
      <p:sp>
        <p:nvSpPr>
          <p:cNvPr id="22" name="TextBox 21"/>
          <p:cNvSpPr txBox="1"/>
          <p:nvPr/>
        </p:nvSpPr>
        <p:spPr>
          <a:xfrm rot="19336879">
            <a:off x="4578115" y="2755243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다들 늦을 </a:t>
            </a:r>
            <a:endParaRPr lang="en-US" altLang="ko-KR" sz="1400" dirty="0" smtClean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거야</a:t>
            </a:r>
            <a:r>
              <a:rPr lang="en-US" altLang="ko-KR" sz="14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^^</a:t>
            </a:r>
          </a:p>
        </p:txBody>
      </p:sp>
      <p:sp>
        <p:nvSpPr>
          <p:cNvPr id="23" name="TextBox 22"/>
          <p:cNvSpPr txBox="1"/>
          <p:nvPr/>
        </p:nvSpPr>
        <p:spPr>
          <a:xfrm rot="1095063">
            <a:off x="4130310" y="4280105"/>
            <a:ext cx="1630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화장은 하고 가야지</a:t>
            </a:r>
            <a:endParaRPr lang="ko-KR" altLang="en-US" sz="1400" dirty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 rot="480489">
            <a:off x="6392551" y="440227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어제 늦게</a:t>
            </a:r>
            <a:endParaRPr lang="en-US" altLang="ko-KR" sz="1200" dirty="0" smtClean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잤어ㅜ</a:t>
            </a:r>
            <a:endParaRPr lang="ko-KR" altLang="en-US" sz="1200" dirty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 rot="21423028">
            <a:off x="4417367" y="3509366"/>
            <a:ext cx="888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옷 </a:t>
            </a:r>
            <a:r>
              <a:rPr lang="ko-KR" altLang="en-US" sz="1200" dirty="0" err="1" smtClean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뭐입지</a:t>
            </a:r>
            <a:r>
              <a:rPr lang="en-US" altLang="ko-KR" sz="1200" dirty="0">
                <a:solidFill>
                  <a:srgbClr val="FF59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200" dirty="0">
              <a:solidFill>
                <a:srgbClr val="FF59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20945585">
            <a:off x="2207756" y="2788674"/>
            <a:ext cx="7776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ln w="12700"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스스로는 안된다</a:t>
            </a:r>
            <a:r>
              <a:rPr lang="en-US" altLang="ko-KR" sz="7200" b="1" dirty="0" smtClean="0">
                <a:ln w="12700"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!!!</a:t>
            </a:r>
            <a:endParaRPr lang="ko-KR" altLang="en-US" sz="7200" b="1" dirty="0">
              <a:ln w="12700">
                <a:solidFill>
                  <a:schemeClr val="bg1"/>
                </a:solidFill>
              </a:ln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738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 animBg="1"/>
      <p:bldP spid="1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모임 전에 알림 주는 서비스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있긴 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>
          <a:xfrm>
            <a:off x="3008796" y="5666122"/>
            <a:ext cx="2769704" cy="506079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/>
              <a:t>기계도 알려주고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10849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552827" y="593122"/>
            <a:ext cx="3086347" cy="455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기존 시장</a:t>
            </a:r>
            <a:r>
              <a:rPr lang="en-US" altLang="ko-KR" sz="1800" dirty="0" smtClean="0">
                <a:solidFill>
                  <a:srgbClr val="FF5920"/>
                </a:solidFill>
              </a:rPr>
              <a:t>/</a:t>
            </a:r>
            <a:r>
              <a:rPr lang="ko-KR" altLang="en-US" sz="1800" dirty="0" smtClean="0">
                <a:solidFill>
                  <a:srgbClr val="FF5920"/>
                </a:solidFill>
              </a:rPr>
              <a:t>제품과의 비교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4"/>
          <a:stretch/>
        </p:blipFill>
        <p:spPr>
          <a:xfrm>
            <a:off x="3190974" y="2305922"/>
            <a:ext cx="2405348" cy="32325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31"/>
          <a:stretch/>
        </p:blipFill>
        <p:spPr>
          <a:xfrm>
            <a:off x="6678218" y="2331323"/>
            <a:ext cx="2405349" cy="3181743"/>
          </a:xfrm>
          <a:prstGeom prst="rect">
            <a:avLst/>
          </a:prstGeom>
        </p:spPr>
      </p:pic>
      <p:sp>
        <p:nvSpPr>
          <p:cNvPr id="15" name="텍스트 개체 틀 2"/>
          <p:cNvSpPr txBox="1">
            <a:spLocks/>
          </p:cNvSpPr>
          <p:nvPr/>
        </p:nvSpPr>
        <p:spPr>
          <a:xfrm>
            <a:off x="6496040" y="5666121"/>
            <a:ext cx="2769704" cy="506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사람도 알려주고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9412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실제로 오고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 수가 </a:t>
            </a:r>
            <a:r>
              <a:rPr lang="ko-KR" altLang="en-US" dirty="0" err="1" smtClean="0"/>
              <a:t>없다ㅜㅜ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10849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552827" y="593122"/>
            <a:ext cx="3086347" cy="455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 smtClean="0">
                <a:solidFill>
                  <a:srgbClr val="FF5920"/>
                </a:solidFill>
              </a:rPr>
              <a:t>기존 시장</a:t>
            </a:r>
            <a:r>
              <a:rPr lang="en-US" altLang="ko-KR" sz="1800" dirty="0" smtClean="0">
                <a:solidFill>
                  <a:srgbClr val="FF5920"/>
                </a:solidFill>
              </a:rPr>
              <a:t>/</a:t>
            </a:r>
            <a:r>
              <a:rPr lang="ko-KR" altLang="en-US" sz="1800" dirty="0" smtClean="0">
                <a:solidFill>
                  <a:srgbClr val="FF5920"/>
                </a:solidFill>
              </a:rPr>
              <a:t>제품의 한계</a:t>
            </a:r>
            <a:endParaRPr lang="ko-KR" altLang="en-US" sz="1800" dirty="0">
              <a:solidFill>
                <a:srgbClr val="FF5920"/>
              </a:solidFill>
            </a:endParaRPr>
          </a:p>
        </p:txBody>
      </p:sp>
      <p:pic>
        <p:nvPicPr>
          <p:cNvPr id="2050" name="Picture 2" descr="http://nbamania.com/g2/data/file/humor/1469272236_5LRe1M9n_downloadfile-10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3"/>
          <a:stretch/>
        </p:blipFill>
        <p:spPr bwMode="auto">
          <a:xfrm>
            <a:off x="3349517" y="1955791"/>
            <a:ext cx="5273783" cy="478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8" t="42048" r="51701" b="46112"/>
          <a:stretch/>
        </p:blipFill>
        <p:spPr>
          <a:xfrm>
            <a:off x="4952379" y="2188712"/>
            <a:ext cx="2387601" cy="23850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5" t="42111" r="3283" b="46112"/>
          <a:stretch/>
        </p:blipFill>
        <p:spPr>
          <a:xfrm>
            <a:off x="8684683" y="2195062"/>
            <a:ext cx="2400301" cy="23232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41986" r="75574" b="46112"/>
          <a:stretch/>
        </p:blipFill>
        <p:spPr>
          <a:xfrm>
            <a:off x="1232777" y="2182362"/>
            <a:ext cx="2374900" cy="239778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모임 때문에 난처했던 당신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>
          <a:xfrm>
            <a:off x="1463129" y="4726881"/>
            <a:ext cx="2144548" cy="476720"/>
          </a:xfrm>
        </p:spPr>
        <p:txBody>
          <a:bodyPr/>
          <a:lstStyle/>
          <a:p>
            <a:r>
              <a:rPr lang="ko-KR" altLang="en-US" dirty="0" smtClean="0"/>
              <a:t>모임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개최자도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C8BC7-DCC4-4114-8BC5-77959230FF7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1084984" y="273753"/>
            <a:ext cx="309032" cy="30903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552827" y="593122"/>
            <a:ext cx="3086347" cy="455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</a:lstStyle>
          <a:p>
            <a:r>
              <a:rPr lang="ko-KR" altLang="en-US" sz="1800" dirty="0">
                <a:solidFill>
                  <a:srgbClr val="FF5920"/>
                </a:solidFill>
              </a:rPr>
              <a:t>해결하고자 하는 고객</a:t>
            </a:r>
            <a:r>
              <a:rPr lang="en-US" altLang="ko-KR" sz="1800" dirty="0">
                <a:solidFill>
                  <a:srgbClr val="FF5920"/>
                </a:solidFill>
              </a:rPr>
              <a:t>/</a:t>
            </a:r>
            <a:r>
              <a:rPr lang="ko-KR" altLang="en-US" sz="1800" dirty="0">
                <a:solidFill>
                  <a:srgbClr val="FF5920"/>
                </a:solidFill>
              </a:rPr>
              <a:t>대상</a:t>
            </a:r>
          </a:p>
        </p:txBody>
      </p:sp>
      <p:sp>
        <p:nvSpPr>
          <p:cNvPr id="10" name="타원 9"/>
          <p:cNvSpPr/>
          <p:nvPr/>
        </p:nvSpPr>
        <p:spPr>
          <a:xfrm>
            <a:off x="1360653" y="2308980"/>
            <a:ext cx="2144548" cy="2144546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14" name="타원 13"/>
          <p:cNvSpPr/>
          <p:nvPr/>
        </p:nvSpPr>
        <p:spPr>
          <a:xfrm>
            <a:off x="5073904" y="2286876"/>
            <a:ext cx="2165095" cy="2165093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dirty="0"/>
          </a:p>
        </p:txBody>
      </p:sp>
      <p:sp>
        <p:nvSpPr>
          <p:cNvPr id="15" name="타원 14"/>
          <p:cNvSpPr/>
          <p:nvPr/>
        </p:nvSpPr>
        <p:spPr>
          <a:xfrm>
            <a:off x="8787155" y="2264772"/>
            <a:ext cx="2165095" cy="2165093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ㅁ</a:t>
            </a:r>
            <a:endParaRPr lang="ko-KR" dirty="0"/>
          </a:p>
        </p:txBody>
      </p:sp>
      <p:sp>
        <p:nvSpPr>
          <p:cNvPr id="16" name="텍스트 개체 틀 2"/>
          <p:cNvSpPr txBox="1">
            <a:spLocks/>
          </p:cNvSpPr>
          <p:nvPr/>
        </p:nvSpPr>
        <p:spPr>
          <a:xfrm>
            <a:off x="4981957" y="4726880"/>
            <a:ext cx="2358023" cy="124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pc="-150" dirty="0" smtClean="0"/>
              <a:t>추운 데서 떨다가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분노한 당신도</a:t>
            </a:r>
            <a:endParaRPr lang="en-US" altLang="ko-KR" spc="-150" dirty="0" smtClean="0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8667721" y="4726880"/>
            <a:ext cx="2584479" cy="124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50" dirty="0" smtClean="0"/>
              <a:t>10</a:t>
            </a:r>
            <a:r>
              <a:rPr lang="ko-KR" altLang="en-US" spc="-150" dirty="0" smtClean="0"/>
              <a:t>분 때문에</a:t>
            </a:r>
            <a:r>
              <a:rPr lang="en-US" altLang="ko-KR" spc="-150" dirty="0" smtClean="0"/>
              <a:t/>
            </a:r>
            <a:br>
              <a:rPr lang="en-US" altLang="ko-KR" spc="-150" dirty="0" smtClean="0"/>
            </a:br>
            <a:r>
              <a:rPr lang="ko-KR" altLang="en-US" spc="-150" dirty="0" smtClean="0"/>
              <a:t>애교를 짜내야 했던 당신도</a:t>
            </a:r>
            <a:endParaRPr lang="en-US" altLang="ko-KR" spc="-150" dirty="0" smtClean="0"/>
          </a:p>
        </p:txBody>
      </p:sp>
    </p:spTree>
    <p:extLst>
      <p:ext uri="{BB962C8B-B14F-4D97-AF65-F5344CB8AC3E}">
        <p14:creationId xmlns:p14="http://schemas.microsoft.com/office/powerpoint/2010/main" val="280290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542</Words>
  <Application>Microsoft Office PowerPoint</Application>
  <PresentationFormat>와이드스크린</PresentationFormat>
  <Paragraphs>143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나눔고딕</vt:lpstr>
      <vt:lpstr>나눔고딕 ExtraBold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바람직한 모임 문화를 위한 위치 공유 서비스</vt:lpstr>
      <vt:lpstr>이야기의 흐름</vt:lpstr>
      <vt:lpstr>시간 낭비 = 국가적 손해</vt:lpstr>
      <vt:lpstr>이 분위기는 어쩔 건데. . . .</vt:lpstr>
      <vt:lpstr>그렇다면 왜 늦는가?</vt:lpstr>
      <vt:lpstr>모임 전에 알림 주는 서비스, 있긴 있다!</vt:lpstr>
      <vt:lpstr>실제로 오고 있는지, 알 수가 없다ㅜㅜ</vt:lpstr>
      <vt:lpstr>모임 때문에 난처했던 당신!</vt:lpstr>
      <vt:lpstr>모두가 늦지 않도록 시작 전 위치를 공유하자!</vt:lpstr>
      <vt:lpstr>“늦지 않는다” &gt; “일찍 온다”의 발상 전환</vt:lpstr>
      <vt:lpstr>늦게 온 사람은 덜 미안하게, 일찍 온 사람은 춥지 않게!</vt:lpstr>
      <vt:lpstr>모임을 제 시간에, 원활하게 진행할 수 있도록! </vt:lpstr>
      <vt:lpstr>강제성이 있는 모임부터 단계별로 접근!</vt:lpstr>
      <vt:lpstr>부가 기능을 통한 수익 창출</vt:lpstr>
      <vt:lpstr>감사합니다 </vt:lpstr>
      <vt:lpstr>팀원 소개</vt:lpstr>
      <vt:lpstr>“SW Welcomes Girls 2016 Hackathon 을 말하다”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EK</dc:creator>
  <cp:lastModifiedBy>EK</cp:lastModifiedBy>
  <cp:revision>45</cp:revision>
  <dcterms:created xsi:type="dcterms:W3CDTF">2016-12-17T07:36:05Z</dcterms:created>
  <dcterms:modified xsi:type="dcterms:W3CDTF">2016-12-18T03:51:08Z</dcterms:modified>
</cp:coreProperties>
</file>